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62" r:id="rId3"/>
    <p:sldId id="263" r:id="rId4"/>
    <p:sldId id="264" r:id="rId5"/>
    <p:sldId id="268" r:id="rId6"/>
    <p:sldId id="269" r:id="rId7"/>
    <p:sldId id="270" r:id="rId8"/>
    <p:sldId id="271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75" r:id="rId20"/>
    <p:sldId id="286" r:id="rId21"/>
    <p:sldId id="287" r:id="rId22"/>
    <p:sldId id="288" r:id="rId23"/>
    <p:sldId id="289" r:id="rId24"/>
    <p:sldId id="290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Bookman Old Style" panose="02050604050505020204" pitchFamily="18" charset="0"/>
      <p:regular r:id="rId57"/>
      <p:bold r:id="rId58"/>
      <p:italic r:id="rId59"/>
      <p:boldItalic r:id="rId60"/>
    </p:embeddedFont>
    <p:embeddedFont>
      <p:font typeface="Playfair Display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90CA33-40A4-4A6E-9C86-91EDFC611C77}">
  <a:tblStyle styleId="{1590CA33-40A4-4A6E-9C86-91EDFC611C7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is the slope parameter of the sigmoid function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0" name="Google Shape;70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0" name="Google Shape;71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0" name="Google Shape;72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10668000" y="37780"/>
            <a:ext cx="2487127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200" b="0" i="0" u="none" strike="noStrike" cap="non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0603D-F78E-16E6-2E8D-49F38DD5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1CE5-87EE-4950-A70B-329AA7FFB5B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03D71-150C-58CB-A34A-49FACBC2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536A2-1813-7EEF-FE35-7E326E42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AA5A-E4D2-4C6D-BE46-2B8A0D21F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88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87445" y="8528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950" y="136525"/>
            <a:ext cx="1945005" cy="71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852805"/>
            <a:ext cx="10515600" cy="8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950" y="136525"/>
            <a:ext cx="1945005" cy="71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10668000" y="37780"/>
            <a:ext cx="2487127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200" b="0" i="0" u="none" strike="noStrike" cap="non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651723" y="63932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054"/>
              <a:buFont typeface="Calibri"/>
              <a:buNone/>
            </a:pP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</a:b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</a:b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</a:br>
            <a:r>
              <a:rPr lang="en-US" sz="4900" b="1" dirty="0"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sz="4900" b="1" dirty="0">
                <a:latin typeface="Bookman Old Style"/>
                <a:ea typeface="Bookman Old Style"/>
                <a:cs typeface="Bookman Old Style"/>
                <a:sym typeface="Bookman Old Style"/>
              </a:rPr>
            </a:br>
            <a:r>
              <a:rPr lang="en-US" sz="4900" b="1" dirty="0">
                <a:latin typeface="Bookman Old Style"/>
                <a:ea typeface="Bookman Old Style"/>
                <a:cs typeface="Bookman Old Style"/>
                <a:sym typeface="Bookman Old Style"/>
              </a:rPr>
              <a:t>ARTIFICIAL NEURAL NETWORK AND DEEP LEARNING</a:t>
            </a: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4900"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>
            <a:off x="7533700" y="5168722"/>
            <a:ext cx="3644348" cy="49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US" sz="8000" dirty="0">
                <a:latin typeface="Bookman Old Style"/>
                <a:ea typeface="Bookman Old Style"/>
                <a:cs typeface="Bookman Old Style"/>
                <a:sym typeface="Bookman Old Style"/>
              </a:rPr>
              <a:t>Dr. Somesh Nandi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US" sz="8000" dirty="0">
                <a:latin typeface="Bookman Old Style"/>
                <a:ea typeface="Bookman Old Style"/>
                <a:cs typeface="Bookman Old Style"/>
                <a:sym typeface="Bookman Old Style"/>
              </a:rPr>
              <a:t>Dept of AIML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US" sz="8000" dirty="0">
                <a:latin typeface="Bookman Old Style"/>
                <a:ea typeface="Bookman Old Style"/>
                <a:cs typeface="Bookman Old Style"/>
                <a:sym typeface="Bookman Old Style"/>
              </a:rPr>
              <a:t>RVCE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US" sz="8000" dirty="0"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6" y="2678545"/>
            <a:ext cx="5091257" cy="408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430044" y="819530"/>
            <a:ext cx="861489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Activation Function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denoted by      defines the output of a neuron in terms of induced local field    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672" y="965786"/>
            <a:ext cx="358171" cy="25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7657" y="1271203"/>
            <a:ext cx="152413" cy="12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385" y="1513903"/>
            <a:ext cx="10870416" cy="497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Signum Function : </a:t>
            </a:r>
            <a:r>
              <a:rPr lang="en-US"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Activation function ranging from -1 to +1 where the activation function assumes an antisymmetric form with respect to origin, the threshold can be defined as </a:t>
            </a:r>
            <a:endParaRPr/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                       </a:t>
            </a:r>
            <a:endParaRPr/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914400" lvl="2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914400" lvl="2" indent="-73342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hyperbolic tangent function of the same can be defined as </a:t>
            </a:r>
            <a:endParaRPr/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716" y="2548272"/>
            <a:ext cx="2865368" cy="10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196" y="3832718"/>
            <a:ext cx="1798476" cy="3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328245" y="849413"/>
            <a:ext cx="11638467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 – Signal Flow Diagrams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Block diagram providing functional description of the network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Signal Flow graph providing a complete description of signal flow in the network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Architectural graph describing the network layout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Description of the graph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31" y="3658186"/>
            <a:ext cx="10265030" cy="176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3" name="Google Shape;293;p35"/>
          <p:cNvSpPr txBox="1"/>
          <p:nvPr/>
        </p:nvSpPr>
        <p:spPr>
          <a:xfrm>
            <a:off x="328246" y="849413"/>
            <a:ext cx="971027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 – Signal Flow Diagrams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246" y="1536636"/>
            <a:ext cx="10196444" cy="30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4346" y="4273914"/>
            <a:ext cx="3165593" cy="243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328246" y="1139356"/>
            <a:ext cx="65766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246" y="1834348"/>
            <a:ext cx="10310754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9795" y="3144638"/>
            <a:ext cx="3101609" cy="237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328246" y="1139356"/>
            <a:ext cx="65766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246" y="1731667"/>
            <a:ext cx="10181202" cy="13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6589" y="2851960"/>
            <a:ext cx="2225233" cy="220999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579071" y="2998113"/>
            <a:ext cx="827669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This graph illustrates the synaptic divergence or fanout 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328246" y="1139356"/>
            <a:ext cx="65766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963" y="1899354"/>
            <a:ext cx="5008030" cy="37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344" y="2302165"/>
            <a:ext cx="3654761" cy="312121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1725378" y="5582090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 Diagram </a:t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7239000" y="5624428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Signal Flow Diagram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328246" y="1139356"/>
            <a:ext cx="65766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413412" y="1651248"/>
            <a:ext cx="486426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Mathematical definition of a NN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61" y="3894210"/>
            <a:ext cx="9586791" cy="282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604" y="797195"/>
            <a:ext cx="4851985" cy="28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328246" y="1139356"/>
            <a:ext cx="65766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Feedback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413412" y="1651248"/>
            <a:ext cx="1076811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Feedbacks are special class of neural networks called as Recurrent Neural Networks (RNNs)</a:t>
            </a:r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657278"/>
            <a:ext cx="3482642" cy="263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9252" y="2632567"/>
            <a:ext cx="4114800" cy="2159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/>
        </p:nvSpPr>
        <p:spPr>
          <a:xfrm>
            <a:off x="1032518" y="5018290"/>
            <a:ext cx="1005955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Architectural Graph 			    Signal Flow Graph 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5014744" y="1029233"/>
            <a:ext cx="59842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Problems </a:t>
            </a:r>
            <a:endParaRPr dirty="0"/>
          </a:p>
        </p:txBody>
      </p:sp>
      <p:sp>
        <p:nvSpPr>
          <p:cNvPr id="252" name="Google Shape;252;p31"/>
          <p:cNvSpPr txBox="1"/>
          <p:nvPr/>
        </p:nvSpPr>
        <p:spPr>
          <a:xfrm>
            <a:off x="531216" y="1360854"/>
            <a:ext cx="10515600" cy="579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 the given network, calculate the net input to the output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Calculate the net input (i) Without bias and (ii) when the bias is 0.45 and observe the difference and discuss </a:t>
            </a:r>
            <a:endParaRPr sz="18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4159" y="1982580"/>
            <a:ext cx="28670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7436" y="4358033"/>
            <a:ext cx="29337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1226534" cy="534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 b="1" dirty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</a:t>
            </a:r>
            <a:endParaRPr sz="36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What is NN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Models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Neural networks as directed graphs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Architectures</a:t>
            </a:r>
            <a:endParaRPr sz="3200" dirty="0"/>
          </a:p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7647"/>
              <a:buChar char="•"/>
            </a:pPr>
            <a:r>
              <a:rPr lang="en-US" b="1" dirty="0" smtClean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Processes</a:t>
            </a:r>
            <a:endParaRPr sz="36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Different Types of Learning Process</a:t>
            </a:r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Learning </a:t>
            </a: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with and without teacher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Learning tasks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Memory and adaptation </a:t>
            </a:r>
            <a:endParaRPr sz="3200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7058"/>
              <a:buChar char="•"/>
            </a:pPr>
            <a:r>
              <a:rPr lang="en-US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Statistical Learning </a:t>
            </a:r>
            <a:endParaRPr sz="3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Department of AI and ML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66" name="Google Shape;3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566036" y="904462"/>
            <a:ext cx="7587364" cy="654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Network Architeures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Single Layer Feedforward network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-1397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Consists of input layer of source nodes that projects to output layer of computation node </a:t>
            </a:r>
            <a:endParaRPr/>
          </a:p>
          <a:p>
            <a:pPr marL="893763" marR="0" lvl="2" indent="-1397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Strictly feedforward or acylic type </a:t>
            </a:r>
            <a:endParaRPr/>
          </a:p>
          <a:p>
            <a:pPr marL="893763" marR="0" lvl="2" indent="-1397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Single output layer of computation nodes</a:t>
            </a:r>
            <a:endParaRPr/>
          </a:p>
          <a:p>
            <a:pPr marL="342900" marR="0" lvl="1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Layer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is formed by taking a processing element and combining it with other processing elements </a:t>
            </a:r>
            <a:endParaRPr/>
          </a:p>
          <a:p>
            <a:pPr marL="342900" marR="0" lvl="1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Interconnections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lead to the formation of various network architectures</a:t>
            </a:r>
            <a:endParaRPr/>
          </a:p>
          <a:p>
            <a:pPr marL="8048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7836" y="1211012"/>
            <a:ext cx="3108128" cy="483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75" name="Google Shape;37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235178" y="1174130"/>
            <a:ext cx="795105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Network Architeures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Multi Layer Feedforward network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310" y="2260565"/>
            <a:ext cx="6449290" cy="388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84" name="Google Shape;38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235178" y="1174130"/>
            <a:ext cx="7951050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Network Architeures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Multi Layer Feedforward network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-139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Consists of input layer , hidden layer </a:t>
            </a:r>
            <a:endParaRPr/>
          </a:p>
          <a:p>
            <a:pPr marL="804863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and output layer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Each layer can have a different number of neurons and each layer is fully connected to the adjacent layer.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connections between the neurons in the layers form an acyclic graph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048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893763" marR="0" lvl="2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1817551"/>
            <a:ext cx="3237663" cy="38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93" name="Google Shape;393;p45"/>
          <p:cNvSpPr txBox="1">
            <a:spLocks noGrp="1"/>
          </p:cNvSpPr>
          <p:nvPr>
            <p:ph type="body" idx="1"/>
          </p:nvPr>
        </p:nvSpPr>
        <p:spPr>
          <a:xfrm>
            <a:off x="838198" y="1588276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Single Layer Recurrent Network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2"/>
          </p:nvPr>
        </p:nvSpPr>
        <p:spPr>
          <a:xfrm>
            <a:off x="6019800" y="157351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Multi Layer Recurrent Network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396" name="Google Shape;39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97" name="Google Shape;39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2315792"/>
            <a:ext cx="4802804" cy="321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799" y="2107424"/>
            <a:ext cx="5615344" cy="363221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 txBox="1"/>
          <p:nvPr/>
        </p:nvSpPr>
        <p:spPr>
          <a:xfrm>
            <a:off x="838200" y="1063487"/>
            <a:ext cx="10515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Recurrent Neural Network(RNN) - the output from the previous step is fed as input to the current step. </a:t>
            </a:r>
            <a:endParaRPr sz="18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05" name="Google Shape;40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838200" y="1063487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Recurrent Neural Networks Vs Feed forward Networks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044" y="1776277"/>
            <a:ext cx="7927285" cy="39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05" name="Google Shape;505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02365" y="1722700"/>
            <a:ext cx="10515599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Error Correction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Memory Based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Hebbian Learning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Competitive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Boltzmann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with Teacher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without Teacher</a:t>
            </a:r>
            <a:endParaRPr dirty="0"/>
          </a:p>
        </p:txBody>
      </p:sp>
      <p:sp>
        <p:nvSpPr>
          <p:cNvPr id="508" name="Google Shape;508;p56"/>
          <p:cNvSpPr txBox="1"/>
          <p:nvPr/>
        </p:nvSpPr>
        <p:spPr>
          <a:xfrm>
            <a:off x="502365" y="1291813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 smtClean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Process</a:t>
            </a:r>
            <a:endParaRPr sz="2200" b="1" i="0" u="none" strike="noStrike" cap="none" dirty="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14" name="Google Shape;51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15" name="Google Shape;51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16" name="Google Shape;516;p57"/>
          <p:cNvSpPr txBox="1"/>
          <p:nvPr/>
        </p:nvSpPr>
        <p:spPr>
          <a:xfrm>
            <a:off x="940905" y="1186209"/>
            <a:ext cx="10515599" cy="500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Consider a simple case of a neuron k constituting the only computational node in the output layer of a feedforward neural network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Neuron k is driven by a signal vector x(n) produced by one or more hidden layers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Hidden layers are driven by an input vector applied from source node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argument n denotes the discrete time , the time step of an iterative process involved in adjusting the synaptic weights of neuron k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output signal of the neuron k is denoted by 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output signal is comparted to desired response or target output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dk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(n).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 error correction an error signal, denoted by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ek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(n),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is produced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Error Correction Learning</a:t>
            </a:r>
            <a:endParaRPr lang="en-US" sz="2400" dirty="0"/>
          </a:p>
        </p:txBody>
      </p:sp>
      <p:pic>
        <p:nvPicPr>
          <p:cNvPr id="518" name="Google Shape;51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9547" y="4213183"/>
            <a:ext cx="609653" cy="3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7390" y="5768975"/>
            <a:ext cx="2547620" cy="25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25" name="Google Shape;5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26" name="Google Shape;5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27" name="Google Shape;527;p58"/>
          <p:cNvSpPr txBox="1"/>
          <p:nvPr/>
        </p:nvSpPr>
        <p:spPr>
          <a:xfrm>
            <a:off x="940905" y="1186209"/>
            <a:ext cx="10515599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Error Correction Learning - Example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The error signal ek(n) actuates a control mechanism, apply a sequence of corrective adjustments to the synaptic weights of neuron k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corrective adjustments are designed to make the output signal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Yk(n)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 closer to the desired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dk(n)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step-by-step manner. This objective is achieved by minimizing a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function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of performance dk(n),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in terms of the error signal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ek(n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34" name="Google Shape;534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35" name="Google Shape;535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36" name="Google Shape;536;p59"/>
          <p:cNvSpPr txBox="1"/>
          <p:nvPr/>
        </p:nvSpPr>
        <p:spPr>
          <a:xfrm>
            <a:off x="940905" y="1186209"/>
            <a:ext cx="10515599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Error Correction Learning - Example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The error signal ek(n) actuates a control mechanism, apply a sequence of corrective adjustments to the synaptic weights of neuron k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corrective adjustments are designed to make the output signal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Yk(n)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 closer to the desired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dk(n)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step-by-step manner. This objective is achieved by minimizing a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function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of performance dk(n),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in terms of the error signal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ek(n</a:t>
            </a: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43" name="Google Shape;543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44" name="Google Shape;544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45" name="Google Shape;545;p60"/>
          <p:cNvSpPr txBox="1"/>
          <p:nvPr/>
        </p:nvSpPr>
        <p:spPr>
          <a:xfrm>
            <a:off x="940905" y="1186209"/>
            <a:ext cx="10515599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Hebbian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Properties of Hebbian Synapse</a:t>
            </a:r>
            <a:endParaRPr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Time Dependent Mechanism</a:t>
            </a:r>
            <a:endParaRPr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Local Mechanism</a:t>
            </a:r>
            <a:endParaRPr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Interactive Mechanism</a:t>
            </a:r>
            <a:endParaRPr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Conjunctional or correlational Mechanism</a:t>
            </a:r>
            <a:endParaRPr dirty="0"/>
          </a:p>
          <a:p>
            <a:pPr marL="457200" marR="0" lvl="0" indent="-3175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110323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 dirty="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125475" y="1014784"/>
            <a:ext cx="11909507" cy="534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</a:t>
            </a:r>
            <a:r>
              <a:rPr lang="en-US" sz="2000" b="1" dirty="0" smtClean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Networks</a:t>
            </a:r>
            <a:endParaRPr dirty="0" smtClean="0"/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b="1" dirty="0" smtClean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 smtClean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 </a:t>
            </a:r>
            <a:r>
              <a:rPr lang="en-US" sz="18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 is a massively parallel distributed processor made up of simple processing units which has a </a:t>
            </a:r>
            <a:r>
              <a:rPr lang="en-US" sz="1800" b="1" dirty="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natural propensity for storing experiential knowledge and making it available for use</a:t>
            </a:r>
            <a:r>
              <a:rPr lang="en-US" sz="18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. It resembles human brain in two aspects</a:t>
            </a:r>
            <a:endParaRPr b="1" dirty="0"/>
          </a:p>
          <a:p>
            <a:pPr marL="1143000" lvl="2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6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Knowledge is acquired by the network from its environment through a learning process</a:t>
            </a:r>
            <a:endParaRPr b="1" dirty="0"/>
          </a:p>
          <a:p>
            <a:pPr marL="1143000" lvl="2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6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Interneuron connection strengths known as </a:t>
            </a:r>
            <a:r>
              <a:rPr lang="en-US" sz="1600" b="1" dirty="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synaptic weights </a:t>
            </a:r>
            <a:r>
              <a:rPr lang="en-US" sz="16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are used to store the acquired knowledge</a:t>
            </a:r>
          </a:p>
          <a:p>
            <a:pPr marL="914400" lvl="2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b="1" dirty="0"/>
          </a:p>
          <a:p>
            <a:pPr marL="735013" lvl="2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Procedure to perform the learning process is called learning algorithm </a:t>
            </a:r>
            <a:endParaRPr b="1" dirty="0"/>
          </a:p>
          <a:p>
            <a:pPr marL="914400" lvl="2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52" name="Google Shape;552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53" name="Google Shape;5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54" name="Google Shape;554;p61"/>
          <p:cNvSpPr txBox="1"/>
          <p:nvPr/>
        </p:nvSpPr>
        <p:spPr>
          <a:xfrm>
            <a:off x="940905" y="1186209"/>
            <a:ext cx="10515599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Mathematical Model of Hebbian Network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Form 1: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                                                              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* Also referred as activity Product Rule 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55" name="Google Shape;555;p61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56" name="Google Shape;55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17096"/>
            <a:ext cx="9960203" cy="13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464" y="2589841"/>
            <a:ext cx="3246401" cy="81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905" y="3268316"/>
            <a:ext cx="9845893" cy="33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483" y="3688297"/>
            <a:ext cx="5319221" cy="28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905" y="5515855"/>
            <a:ext cx="8085521" cy="34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905" y="4527464"/>
            <a:ext cx="10211685" cy="96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67" name="Google Shape;567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69" name="Google Shape;569;p62"/>
          <p:cNvSpPr txBox="1"/>
          <p:nvPr/>
        </p:nvSpPr>
        <p:spPr>
          <a:xfrm>
            <a:off x="940905" y="1186209"/>
            <a:ext cx="10515599" cy="66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Dis advantage of Hebb's Hypothesis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repeated application of the input signal (presynaptic activity) xj leads to an increase in yk and therefore exponential grown that drives the synaptic connection into saturation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 information will be stored in synapse and the selectivity is lost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Form 2 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71" name="Google Shape;57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100" y="3696093"/>
            <a:ext cx="10325995" cy="279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77" name="Google Shape;57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78" name="Google Shape;57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79" name="Google Shape;579;p63"/>
          <p:cNvSpPr txBox="1"/>
          <p:nvPr/>
        </p:nvSpPr>
        <p:spPr>
          <a:xfrm>
            <a:off x="940905" y="1186209"/>
            <a:ext cx="10515599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Form 2 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80" name="Google Shape;580;p63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81" name="Google Shape;58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72" y="4239127"/>
            <a:ext cx="5395428" cy="35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972" y="551461"/>
            <a:ext cx="4153985" cy="368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583" y="4538582"/>
            <a:ext cx="9845893" cy="12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89" name="Google Shape;589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590" name="Google Shape;590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91" name="Google Shape;591;p64"/>
          <p:cNvSpPr txBox="1"/>
          <p:nvPr/>
        </p:nvSpPr>
        <p:spPr>
          <a:xfrm>
            <a:off x="940905" y="1186209"/>
            <a:ext cx="10515599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Form 2 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92" name="Google Shape;592;p64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72" y="1617096"/>
            <a:ext cx="5395428" cy="35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082" y="1975267"/>
            <a:ext cx="9845893" cy="12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00" name="Google Shape;60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02" name="Google Shape;602;p65"/>
          <p:cNvSpPr txBox="1"/>
          <p:nvPr/>
        </p:nvSpPr>
        <p:spPr>
          <a:xfrm>
            <a:off x="940905" y="1186209"/>
            <a:ext cx="10515599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Difference between Hebb’s and Covariance hypothesis: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03" name="Google Shape;603;p65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04" name="Google Shape;60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19" y="1617096"/>
            <a:ext cx="5727681" cy="359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881" y="5138345"/>
            <a:ext cx="10120237" cy="106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11" name="Google Shape;61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12" name="Google Shape;61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13" name="Google Shape;613;p66"/>
          <p:cNvSpPr txBox="1"/>
          <p:nvPr/>
        </p:nvSpPr>
        <p:spPr>
          <a:xfrm>
            <a:off x="940905" y="1186209"/>
            <a:ext cx="10515599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Observations from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eqn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2.10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14" name="Google Shape;614;p66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15" name="Google Shape;61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778" y="2183022"/>
            <a:ext cx="10196444" cy="249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21" name="Google Shape;62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22" name="Google Shape;62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623" name="Google Shape;623;p67"/>
          <p:cNvSpPr txBox="1"/>
          <p:nvPr/>
        </p:nvSpPr>
        <p:spPr>
          <a:xfrm>
            <a:off x="940905" y="1186209"/>
            <a:ext cx="10515599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Competitive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Basic Elements of Competitive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24" name="Google Shape;624;p67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25" name="Google Shape;62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640" y="2148729"/>
            <a:ext cx="10150720" cy="256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640" y="4727745"/>
            <a:ext cx="10440305" cy="116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32" name="Google Shape;632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33" name="Google Shape;63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634" name="Google Shape;634;p68"/>
          <p:cNvSpPr txBox="1"/>
          <p:nvPr/>
        </p:nvSpPr>
        <p:spPr>
          <a:xfrm>
            <a:off x="940905" y="1186209"/>
            <a:ext cx="10515599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Competitive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35" name="Google Shape;635;p68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36" name="Google Shape;63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8902" y="1759047"/>
            <a:ext cx="6980525" cy="411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42" name="Google Shape;642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43" name="Google Shape;64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644" name="Google Shape;644;p69"/>
          <p:cNvSpPr txBox="1"/>
          <p:nvPr/>
        </p:nvSpPr>
        <p:spPr>
          <a:xfrm>
            <a:off x="940905" y="1186209"/>
            <a:ext cx="10515599" cy="635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Competitive Learning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Single Layer of output neurons each is connected to input nodes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May include feedback connections among neurons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Preform lateral inhibition with each neuron tending to inhibit the neuron that is laterally connected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46" name="Google Shape;64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382" y="3420435"/>
            <a:ext cx="4290432" cy="8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9982" y="3265363"/>
            <a:ext cx="3010161" cy="8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932" y="4254063"/>
            <a:ext cx="9922100" cy="260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54" name="Google Shape;654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55" name="Google Shape;655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56" name="Google Shape;656;p70"/>
          <p:cNvSpPr txBox="1"/>
          <p:nvPr/>
        </p:nvSpPr>
        <p:spPr>
          <a:xfrm>
            <a:off x="940905" y="1186209"/>
            <a:ext cx="10515599" cy="85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Boltzmann Learning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 built in the name of Boltzman is called as Boltzmann Learning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neurons constitute a recurrent structure and operate in binary manner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They are either in “on” state or “off” state.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energy function is given by 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where xj is the state of the neuron j and wkj is the synaptic weight connecting neuron j to k.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57" name="Google Shape;657;p70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58" name="Google Shape;65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4250996"/>
            <a:ext cx="2972058" cy="104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483383" y="1014784"/>
            <a:ext cx="11515783" cy="547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076"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Benefits of Neural Networks 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None/>
            </a:pPr>
            <a:r>
              <a:rPr lang="en-US" sz="2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lang="en-US" sz="21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Neural Networks achieve power through </a:t>
            </a:r>
            <a:endParaRPr b="1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2380"/>
              <a:buChar char="•"/>
            </a:pPr>
            <a:r>
              <a:rPr lang="en-US" sz="21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Massively Parallel and Distributed Structure</a:t>
            </a:r>
            <a:endParaRPr b="1"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2380"/>
              <a:buChar char="•"/>
            </a:pPr>
            <a:r>
              <a:rPr lang="en-US" sz="21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Generalization – refers to produce reasonable outputs for inputs not encountered in training</a:t>
            </a:r>
            <a:endParaRPr b="1" dirty="0"/>
          </a:p>
          <a:p>
            <a:pPr marL="268288" lvl="1" indent="-268288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3076"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Properties of Neural Networks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Non Linearity 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-- Neurons are distributed throughout the </a:t>
            </a:r>
            <a:r>
              <a:rPr lang="en-US" sz="2700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network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Input – Output Mapping 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-- Reordering of previously trained examples and mapping Input – output using estimation statistics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Adaptivity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-- </a:t>
            </a:r>
            <a:r>
              <a:rPr lang="en-US" sz="2700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Adapt to the Surrounding Environment </a:t>
            </a:r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Evidential </a:t>
            </a: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Response 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-- Decision and Confidence , rejection of unwanted patterns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Contextual Information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– Every neuron is affected by the activity of global neurons 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Fault Tolerance 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-- hardware is fault tolerant, robust in nature , performance degrades in adverse </a:t>
            </a:r>
            <a:r>
              <a:rPr lang="en-US" sz="2700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conditions, but not catastrophic failure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VLSI </a:t>
            </a:r>
            <a:r>
              <a:rPr lang="en-US" sz="2700" b="1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Implement ability  </a:t>
            </a: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-- well suited due to massive parallelism 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Uniformity of Analysis and Design  -- commonality, share and integrity 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8518"/>
              <a:buChar char="•"/>
            </a:pPr>
            <a:r>
              <a:rPr lang="en-US" sz="27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Neurobiological Analogy</a:t>
            </a:r>
            <a:endParaRPr dirty="0"/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endParaRPr sz="2000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66666"/>
              <a:buNone/>
            </a:pPr>
            <a:endParaRPr sz="1200" dirty="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64" name="Google Shape;664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65" name="Google Shape;665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66" name="Google Shape;666;p71"/>
          <p:cNvSpPr txBox="1"/>
          <p:nvPr/>
        </p:nvSpPr>
        <p:spPr>
          <a:xfrm>
            <a:off x="940905" y="1186209"/>
            <a:ext cx="10515599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Boltzmann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67" name="Google Shape;667;p71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68" name="Google Shape;66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68" y="1891170"/>
            <a:ext cx="10524132" cy="257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74" name="Google Shape;67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76" name="Google Shape;676;p72"/>
          <p:cNvSpPr txBox="1"/>
          <p:nvPr/>
        </p:nvSpPr>
        <p:spPr>
          <a:xfrm>
            <a:off x="940905" y="1186209"/>
            <a:ext cx="10515599" cy="754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Boltzmann Learning – two functional groups : visible and hidden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Visible neurons provide an interface between the network and the environment which it operates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Hidden neurons always operate freely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Two modes of operation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Clamped Condition – in which visible neurons are all clamped onto specific states determined by environment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Free running condition : in which all neurons are allowed to operate freely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77" name="Google Shape;677;p72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83" name="Google Shape;683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84" name="Google Shape;68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685" name="Google Shape;685;p73"/>
          <p:cNvSpPr txBox="1"/>
          <p:nvPr/>
        </p:nvSpPr>
        <p:spPr>
          <a:xfrm>
            <a:off x="940905" y="1186209"/>
            <a:ext cx="10515599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Boltzmann Learning – two functional groups : visible and hidden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87" name="Google Shape;68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287" y="1908314"/>
            <a:ext cx="10664142" cy="287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93" name="Google Shape;69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694" name="Google Shape;69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95" name="Google Shape;695;p74"/>
          <p:cNvSpPr txBox="1"/>
          <p:nvPr/>
        </p:nvSpPr>
        <p:spPr>
          <a:xfrm>
            <a:off x="940905" y="1186209"/>
            <a:ext cx="10515599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with a Teacher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96" name="Google Shape;696;p74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97" name="Google Shape;69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888" y="1531897"/>
            <a:ext cx="5591700" cy="457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03" name="Google Shape;703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704" name="Google Shape;704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705" name="Google Shape;705;p75"/>
          <p:cNvSpPr txBox="1"/>
          <p:nvPr/>
        </p:nvSpPr>
        <p:spPr>
          <a:xfrm>
            <a:off x="940905" y="1186209"/>
            <a:ext cx="10515599" cy="500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Learning without a Teacher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Reinforcement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06" name="Google Shape;706;p75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07" name="Google Shape;70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705" y="2260133"/>
            <a:ext cx="5317866" cy="39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13" name="Google Shape;713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714" name="Google Shape;714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715" name="Google Shape;715;p76"/>
          <p:cNvSpPr txBox="1"/>
          <p:nvPr/>
        </p:nvSpPr>
        <p:spPr>
          <a:xfrm>
            <a:off x="940905" y="1186209"/>
            <a:ext cx="10515599" cy="703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Reinforcement Learning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system is designed to learn under delayed reinforcement , ie the system observes a temporal sequence of stimul recd from environment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Goal of learning is to minimize a cost-to-go function , defined as the expectation of cumulative cost of actions taken over a sequence of steps instead of immediate cost</a:t>
            </a:r>
            <a:endParaRPr/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16" name="Google Shape;716;p76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17" name="Google Shape;71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905" y="3605292"/>
            <a:ext cx="9883997" cy="275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23" name="Google Shape;723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724" name="Google Shape;724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725" name="Google Shape;725;p77"/>
          <p:cNvSpPr txBox="1"/>
          <p:nvPr/>
        </p:nvSpPr>
        <p:spPr>
          <a:xfrm>
            <a:off x="940905" y="1186209"/>
            <a:ext cx="10515599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Unsupervised Learning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marR="0" lvl="0" indent="-2032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26" name="Google Shape;726;p77"/>
          <p:cNvSpPr txBox="1"/>
          <p:nvPr/>
        </p:nvSpPr>
        <p:spPr>
          <a:xfrm>
            <a:off x="940905" y="755322"/>
            <a:ext cx="10515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Types of Learning </a:t>
            </a:r>
            <a:endParaRPr sz="22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27" name="Google Shape;72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266" y="2434504"/>
            <a:ext cx="4229467" cy="1988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505934" y="3275112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" panose="020B0604020202020204" pitchFamily="34" charset="0"/>
              </a:rPr>
              <a:t>Project Title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505934" y="3275112"/>
            <a:ext cx="2175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" panose="020B0604020202020204" pitchFamily="34" charset="0"/>
              </a:rPr>
              <a:t>Project Title </a:t>
            </a:r>
            <a:r>
              <a:rPr lang="en-IN" dirty="0"/>
              <a:t>Project Title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5B0F0-93D8-F5F7-98AC-2D1FE1D1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5" y="1129005"/>
            <a:ext cx="11605542" cy="55374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810E4D-FCEC-5048-D66F-3A2072B2B629}"/>
              </a:ext>
            </a:extLst>
          </p:cNvPr>
          <p:cNvSpPr txBox="1">
            <a:spLocks/>
          </p:cNvSpPr>
          <p:nvPr/>
        </p:nvSpPr>
        <p:spPr>
          <a:xfrm>
            <a:off x="4799045" y="377610"/>
            <a:ext cx="3187959" cy="648757"/>
          </a:xfrm>
          <a:prstGeom prst="rect">
            <a:avLst/>
          </a:prstGeom>
        </p:spPr>
        <p:txBody>
          <a:bodyPr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 smtClean="0"/>
              <a:t>Adaptive Filter Problem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54852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364B6-2BAA-FA57-42D4-65747E59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3" y="1094571"/>
            <a:ext cx="11747240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354F5-C6A9-5635-468C-919C5E19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40" y="242318"/>
            <a:ext cx="12260439" cy="66156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845" y="3244334"/>
            <a:ext cx="145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" panose="020B0604020202020204" pitchFamily="34" charset="0"/>
              </a:rPr>
              <a:t>Project Title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21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209064" y="1014784"/>
            <a:ext cx="11576536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 b="1" dirty="0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Models of a Neuron</a:t>
            </a:r>
            <a:endParaRPr dirty="0"/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Synapses</a:t>
            </a: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800" dirty="0">
                <a:latin typeface="Bookman Old Style"/>
                <a:ea typeface="Bookman Old Style"/>
                <a:cs typeface="Bookman Old Style"/>
                <a:sym typeface="Bookman Old Style"/>
              </a:rPr>
              <a:t>are the connecting junction between axon and dendrites. The majority of synapses send signals from the axon of a neuron to the dendrite of another neuron</a:t>
            </a:r>
            <a:endParaRPr dirty="0"/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Dendrites</a:t>
            </a: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800" dirty="0">
                <a:latin typeface="Bookman Old Style"/>
                <a:ea typeface="Bookman Old Style"/>
                <a:cs typeface="Bookman Old Style"/>
                <a:sym typeface="Bookman Old Style"/>
              </a:rPr>
              <a:t>have fibers branching out from the soma in a bushy network around the nerve cell. </a:t>
            </a:r>
            <a:endParaRPr dirty="0"/>
          </a:p>
          <a:p>
            <a:pPr marL="914400" lvl="1" indent="-3429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latin typeface="Bookman Old Style"/>
                <a:ea typeface="Bookman Old Style"/>
                <a:cs typeface="Bookman Old Style"/>
                <a:sym typeface="Bookman Old Style"/>
              </a:rPr>
              <a:t>Dendrites allow the cell to receive signals from connected neighboring neurons and each dendrite is able to perform multiplication by that dendrite’s weight value</a:t>
            </a:r>
            <a:endParaRPr dirty="0"/>
          </a:p>
          <a:p>
            <a:pPr marL="571500" lvl="1" indent="-479425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Axons</a:t>
            </a:r>
            <a:r>
              <a:rPr lang="en-US" dirty="0"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800" dirty="0">
                <a:latin typeface="Bookman Old Style"/>
                <a:ea typeface="Bookman Old Style"/>
                <a:cs typeface="Bookman Old Style"/>
                <a:sym typeface="Bookman Old Style"/>
              </a:rPr>
              <a:t>are the single, long fibers extending from the main soma. </a:t>
            </a:r>
            <a:endParaRPr dirty="0"/>
          </a:p>
          <a:p>
            <a:pPr marL="914400" lvl="1" indent="-3429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latin typeface="Bookman Old Style"/>
                <a:ea typeface="Bookman Old Style"/>
                <a:cs typeface="Bookman Old Style"/>
                <a:sym typeface="Bookman Old Style"/>
              </a:rPr>
              <a:t>The axon will branch and connect to other dendrites</a:t>
            </a:r>
            <a:endParaRPr sz="18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AA5A-E4D2-4C6D-BE46-2B8A0D21F4DD}" type="slidenum">
              <a:rPr lang="en-IN" smtClean="0"/>
              <a:t>50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FF707-CBEE-B40A-982B-03CB9858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0" y="970385"/>
            <a:ext cx="11513974" cy="54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9" name="Google Shape;18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14" y="1179550"/>
            <a:ext cx="7825627" cy="5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7603993" y="2744640"/>
            <a:ext cx="43578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Cell – Neuron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Dendrites –Weight or interconnections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Soma – Net Input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Axon –Output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916940" y="1203611"/>
            <a:ext cx="42062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Non Linear Model of a Neuron</a:t>
            </a:r>
            <a:endParaRPr sz="20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78082"/>
            <a:ext cx="8761675" cy="550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916940" y="1203611"/>
            <a:ext cx="42062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Non Linear Model of a Neuron</a:t>
            </a:r>
            <a:endParaRPr sz="20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940" y="1899784"/>
            <a:ext cx="10606366" cy="430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b="1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-1</a:t>
            </a:r>
            <a:endParaRPr b="1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483384" y="1014784"/>
            <a:ext cx="10515600" cy="466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300" b="1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143000" lvl="2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AI and ML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924560" y="1582362"/>
            <a:ext cx="59842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Functional Parameters of a Neuron</a:t>
            </a:r>
            <a:endParaRPr sz="2000" b="1" i="0" u="none" strike="noStrike" cap="none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84" y="2002019"/>
            <a:ext cx="10665022" cy="424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11888</TotalTime>
  <Words>1854</Words>
  <Application>Microsoft Office PowerPoint</Application>
  <PresentationFormat>Widescreen</PresentationFormat>
  <Paragraphs>438</Paragraphs>
  <Slides>50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Times New Roman</vt:lpstr>
      <vt:lpstr>Calibri</vt:lpstr>
      <vt:lpstr>Bookman Old Style</vt:lpstr>
      <vt:lpstr>Playfair Display</vt:lpstr>
      <vt:lpstr>Office Theme</vt:lpstr>
      <vt:lpstr>    ARTIFICIAL NEURAL NETWORK AND DEEP LEARNING 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Unit -1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ARTIFICIAL NEURAL NETWORK AND DEEP LEARNING </dc:title>
  <cp:lastModifiedBy>Somesh</cp:lastModifiedBy>
  <cp:revision>25</cp:revision>
  <dcterms:modified xsi:type="dcterms:W3CDTF">2024-11-11T04:27:37Z</dcterms:modified>
</cp:coreProperties>
</file>